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9" autoAdjust="0"/>
    <p:restoredTop sz="94660"/>
  </p:normalViewPr>
  <p:slideViewPr>
    <p:cSldViewPr>
      <p:cViewPr>
        <p:scale>
          <a:sx n="77" d="100"/>
          <a:sy n="77" d="100"/>
        </p:scale>
        <p:origin x="-324" y="1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DBB3008C-7147-4A02-84AD-AE8B99F3C15A}" type="datetimeFigureOut">
              <a:rPr lang="en-US" smtClean="0"/>
              <a:t>11/29/2011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8C3946D-8EAE-4EB2-A2C1-A3364433473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B3008C-7147-4A02-84AD-AE8B99F3C15A}" type="datetimeFigureOut">
              <a:rPr lang="en-US" smtClean="0"/>
              <a:t>11/29/2011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B3008C-7147-4A02-84AD-AE8B99F3C15A}" type="datetimeFigureOut">
              <a:rPr lang="en-US" smtClean="0"/>
              <a:t>11/29/2011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DBB3008C-7147-4A02-84AD-AE8B99F3C15A}" type="datetimeFigureOut">
              <a:rPr lang="en-US" smtClean="0"/>
              <a:t>11/29/2011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DBB3008C-7147-4A02-84AD-AE8B99F3C15A}" type="datetimeFigureOut">
              <a:rPr lang="en-US" smtClean="0"/>
              <a:t>11/29/2011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C3946D-8EAE-4EB2-A2C1-A33644334731}"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B3008C-7147-4A02-84AD-AE8B99F3C15A}" type="datetimeFigureOut">
              <a:rPr lang="en-US" smtClean="0"/>
              <a:t>11/29/2011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DBB3008C-7147-4A02-84AD-AE8B99F3C15A}" type="datetimeFigureOut">
              <a:rPr lang="en-US" smtClean="0"/>
              <a:t>11/29/2011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DBB3008C-7147-4A02-84AD-AE8B99F3C15A}" type="datetimeFigureOut">
              <a:rPr lang="en-US" smtClean="0"/>
              <a:t>11/29/2011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BB3008C-7147-4A02-84AD-AE8B99F3C15A}" type="datetimeFigureOut">
              <a:rPr lang="en-US" smtClean="0"/>
              <a:t>11/29/2011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DBB3008C-7147-4A02-84AD-AE8B99F3C15A}" type="datetimeFigureOut">
              <a:rPr lang="en-US" smtClean="0"/>
              <a:t>11/29/2011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C3946D-8EAE-4EB2-A2C1-A3364433473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DBB3008C-7147-4A02-84AD-AE8B99F3C15A}" type="datetimeFigureOut">
              <a:rPr lang="en-US" smtClean="0"/>
              <a:t>11/29/2011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8C3946D-8EAE-4EB2-A2C1-A33644334731}"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gConfetti">
          <a:fgClr>
            <a:schemeClr val="accent1"/>
          </a:fgClr>
          <a:bgClr>
            <a:schemeClr val="bg1"/>
          </a:bgClr>
        </a:patt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BB3008C-7147-4A02-84AD-AE8B99F3C15A}" type="datetimeFigureOut">
              <a:rPr lang="en-US" smtClean="0"/>
              <a:t>11/29/2011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8C3946D-8EAE-4EB2-A2C1-A33644334731}"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Roles of Women</a:t>
            </a:r>
            <a:endParaRPr lang="en-US" dirty="0"/>
          </a:p>
        </p:txBody>
      </p:sp>
      <p:sp>
        <p:nvSpPr>
          <p:cNvPr id="3" name="Subtitle 2"/>
          <p:cNvSpPr>
            <a:spLocks noGrp="1"/>
          </p:cNvSpPr>
          <p:nvPr>
            <p:ph type="subTitle" idx="1"/>
          </p:nvPr>
        </p:nvSpPr>
        <p:spPr/>
        <p:txBody>
          <a:bodyPr/>
          <a:lstStyle/>
          <a:p>
            <a:r>
              <a:rPr lang="en-US" dirty="0" smtClean="0"/>
              <a:t>Dana Perry</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800"/>
            <a:ext cx="2133600" cy="2836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4393624"/>
            <a:ext cx="2971800" cy="2150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426418" y="6488668"/>
            <a:ext cx="1701363" cy="369332"/>
          </a:xfrm>
          <a:prstGeom prst="rect">
            <a:avLst/>
          </a:prstGeom>
        </p:spPr>
        <p:txBody>
          <a:bodyPr wrap="none">
            <a:spAutoFit/>
          </a:bodyPr>
          <a:lstStyle/>
          <a:p>
            <a:r>
              <a:rPr lang="en-US" dirty="0" smtClean="0"/>
              <a:t>news.bbc.co.uk</a:t>
            </a:r>
            <a:endParaRPr lang="en-US" dirty="0"/>
          </a:p>
        </p:txBody>
      </p:sp>
      <p:sp>
        <p:nvSpPr>
          <p:cNvPr id="5" name="Rectangle 4"/>
          <p:cNvSpPr/>
          <p:nvPr/>
        </p:nvSpPr>
        <p:spPr>
          <a:xfrm>
            <a:off x="381000" y="3196230"/>
            <a:ext cx="2133600" cy="369332"/>
          </a:xfrm>
          <a:prstGeom prst="rect">
            <a:avLst/>
          </a:prstGeom>
        </p:spPr>
        <p:txBody>
          <a:bodyPr wrap="square">
            <a:spAutoFit/>
          </a:bodyPr>
          <a:lstStyle/>
          <a:p>
            <a:r>
              <a:rPr lang="en-US" dirty="0" smtClean="0"/>
              <a:t>en.wikipedia.org</a:t>
            </a:r>
            <a:endParaRPr lang="en-US" dirty="0"/>
          </a:p>
        </p:txBody>
      </p:sp>
    </p:spTree>
    <p:extLst>
      <p:ext uri="{BB962C8B-B14F-4D97-AF65-F5344CB8AC3E}">
        <p14:creationId xmlns:p14="http://schemas.microsoft.com/office/powerpoint/2010/main" val="20349014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25000">
              <a:schemeClr val="accent2">
                <a:lumMod val="75000"/>
              </a:schemeClr>
            </a:gs>
            <a:gs pos="75000">
              <a:schemeClr val="accent3">
                <a:lumMod val="60000"/>
                <a:lumOff val="40000"/>
              </a:schemeClr>
            </a:gs>
            <a:gs pos="50000">
              <a:schemeClr val="accent3">
                <a:lumMod val="75000"/>
              </a:schemeClr>
            </a:gs>
            <a:gs pos="0">
              <a:schemeClr val="tx2">
                <a:lumMod val="50000"/>
              </a:schemeClr>
            </a:gs>
            <a:gs pos="100000">
              <a:schemeClr val="tx2">
                <a:lumMod val="20000"/>
                <a:lumOff val="80000"/>
                <a:alpha val="99000"/>
              </a:schemeClr>
            </a:gs>
          </a:gsLst>
          <a:lin ang="162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Jobs of the woman</a:t>
            </a:r>
            <a:endParaRPr lang="en-US" dirty="0"/>
          </a:p>
        </p:txBody>
      </p:sp>
      <p:sp>
        <p:nvSpPr>
          <p:cNvPr id="3" name="Content Placeholder 2"/>
          <p:cNvSpPr>
            <a:spLocks noGrp="1"/>
          </p:cNvSpPr>
          <p:nvPr>
            <p:ph idx="1"/>
          </p:nvPr>
        </p:nvSpPr>
        <p:spPr/>
        <p:txBody>
          <a:bodyPr/>
          <a:lstStyle/>
          <a:p>
            <a:r>
              <a:rPr lang="en-US" sz="3200" dirty="0" smtClean="0"/>
              <a:t>Un-married women only, unless helping their husbands</a:t>
            </a:r>
          </a:p>
          <a:p>
            <a:r>
              <a:rPr lang="en-US" sz="3200" dirty="0" smtClean="0"/>
              <a:t>They could be priestesses, midwives, and hair dressers</a:t>
            </a:r>
          </a:p>
          <a:p>
            <a:r>
              <a:rPr lang="en-US" sz="3200" dirty="0" smtClean="0"/>
              <a:t>Evidence of doctors</a:t>
            </a:r>
          </a:p>
          <a:p>
            <a:r>
              <a:rPr lang="en-US" sz="3200" dirty="0" smtClean="0"/>
              <a:t>Most important jobs were for men</a:t>
            </a:r>
            <a:endParaRPr lang="en-US" sz="3200"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8450" y="0"/>
            <a:ext cx="249555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105400" y="0"/>
            <a:ext cx="1543050" cy="646331"/>
          </a:xfrm>
          <a:prstGeom prst="rect">
            <a:avLst/>
          </a:prstGeom>
        </p:spPr>
        <p:txBody>
          <a:bodyPr wrap="square">
            <a:spAutoFit/>
          </a:bodyPr>
          <a:lstStyle/>
          <a:p>
            <a:r>
              <a:rPr lang="en-US" dirty="0" smtClean="0"/>
              <a:t>ancientlinks.blogspot.com</a:t>
            </a:r>
            <a:endParaRPr lang="en-US" dirty="0"/>
          </a:p>
        </p:txBody>
      </p:sp>
    </p:spTree>
    <p:extLst>
      <p:ext uri="{BB962C8B-B14F-4D97-AF65-F5344CB8AC3E}">
        <p14:creationId xmlns:p14="http://schemas.microsoft.com/office/powerpoint/2010/main" val="22361460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75000">
              <a:schemeClr val="accent2">
                <a:lumMod val="75000"/>
              </a:schemeClr>
            </a:gs>
            <a:gs pos="25000">
              <a:schemeClr val="accent3">
                <a:lumMod val="60000"/>
                <a:lumOff val="40000"/>
              </a:schemeClr>
            </a:gs>
            <a:gs pos="50000">
              <a:schemeClr val="accent3">
                <a:lumMod val="75000"/>
              </a:schemeClr>
            </a:gs>
            <a:gs pos="0">
              <a:schemeClr val="tx2">
                <a:lumMod val="50000"/>
              </a:schemeClr>
            </a:gs>
            <a:gs pos="100000">
              <a:schemeClr val="tx2">
                <a:lumMod val="20000"/>
                <a:lumOff val="80000"/>
                <a:alpha val="99000"/>
              </a:schemeClr>
            </a:gs>
          </a:gsLst>
          <a:lin ang="162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Ideal roman woman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t>The ideal roman woman was not the ideal woman of today</a:t>
            </a:r>
          </a:p>
          <a:p>
            <a:r>
              <a:rPr lang="en-US" dirty="0" smtClean="0"/>
              <a:t>should be:</a:t>
            </a:r>
          </a:p>
          <a:p>
            <a:r>
              <a:rPr lang="en-US" dirty="0" smtClean="0"/>
              <a:t>Beautiful and Rich</a:t>
            </a:r>
          </a:p>
          <a:p>
            <a:r>
              <a:rPr lang="en-US" dirty="0" smtClean="0"/>
              <a:t>Submissive and a Good cleaner</a:t>
            </a:r>
          </a:p>
          <a:p>
            <a:pPr marL="0" indent="0">
              <a:buNone/>
            </a:pPr>
            <a:r>
              <a:rPr lang="en-US" dirty="0" smtClean="0"/>
              <a:t>Powerful women weren’t uncommon</a:t>
            </a:r>
          </a:p>
          <a:p>
            <a:r>
              <a:rPr lang="en-US" dirty="0" smtClean="0"/>
              <a:t>Ruled through their husbands</a:t>
            </a:r>
          </a:p>
          <a:p>
            <a:r>
              <a:rPr lang="en-US" dirty="0" smtClean="0"/>
              <a:t>Eclipsed those of lower status on record</a:t>
            </a:r>
          </a:p>
          <a:p>
            <a:r>
              <a:rPr lang="en-US" dirty="0" smtClean="0"/>
              <a:t>Men did not like that they were so free</a:t>
            </a:r>
            <a:endParaRPr 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2305" y="2362200"/>
            <a:ext cx="1845469"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343143" y="6172200"/>
            <a:ext cx="1203791" cy="369332"/>
          </a:xfrm>
          <a:prstGeom prst="rect">
            <a:avLst/>
          </a:prstGeom>
        </p:spPr>
        <p:txBody>
          <a:bodyPr wrap="none">
            <a:spAutoFit/>
          </a:bodyPr>
          <a:lstStyle/>
          <a:p>
            <a:r>
              <a:rPr lang="en-US" dirty="0" smtClean="0"/>
              <a:t>vroma.org</a:t>
            </a:r>
            <a:endParaRPr lang="en-US" dirty="0"/>
          </a:p>
        </p:txBody>
      </p:sp>
    </p:spTree>
    <p:extLst>
      <p:ext uri="{BB962C8B-B14F-4D97-AF65-F5344CB8AC3E}">
        <p14:creationId xmlns:p14="http://schemas.microsoft.com/office/powerpoint/2010/main" val="37341441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75000">
              <a:schemeClr val="accent5">
                <a:lumMod val="75000"/>
              </a:schemeClr>
            </a:gs>
            <a:gs pos="25000">
              <a:schemeClr val="accent6">
                <a:lumMod val="50000"/>
              </a:schemeClr>
            </a:gs>
            <a:gs pos="50000">
              <a:schemeClr val="accent5">
                <a:lumMod val="50000"/>
              </a:schemeClr>
            </a:gs>
            <a:gs pos="0">
              <a:schemeClr val="tx1">
                <a:lumMod val="95000"/>
                <a:lumOff val="5000"/>
              </a:schemeClr>
            </a:gs>
            <a:gs pos="100000">
              <a:schemeClr val="accent6">
                <a:lumMod val="60000"/>
                <a:lumOff val="40000"/>
              </a:schemeClr>
            </a:gs>
          </a:gsLst>
          <a:lin ang="162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Famous women of Rome</a:t>
            </a:r>
            <a:endParaRPr lang="en-US" dirty="0"/>
          </a:p>
        </p:txBody>
      </p:sp>
      <p:sp>
        <p:nvSpPr>
          <p:cNvPr id="3" name="Content Placeholder 2"/>
          <p:cNvSpPr>
            <a:spLocks noGrp="1"/>
          </p:cNvSpPr>
          <p:nvPr>
            <p:ph idx="1"/>
          </p:nvPr>
        </p:nvSpPr>
        <p:spPr/>
        <p:txBody>
          <a:bodyPr/>
          <a:lstStyle/>
          <a:p>
            <a:pPr marL="0" indent="0">
              <a:buNone/>
            </a:pPr>
            <a:r>
              <a:rPr lang="en-US" i="1" dirty="0" smtClean="0"/>
              <a:t>Cloelia</a:t>
            </a:r>
          </a:p>
          <a:p>
            <a:r>
              <a:rPr lang="en-US" dirty="0" smtClean="0"/>
              <a:t>For a treaty with </a:t>
            </a:r>
            <a:r>
              <a:rPr lang="en-US" dirty="0" err="1" smtClean="0"/>
              <a:t>Clusium</a:t>
            </a:r>
            <a:r>
              <a:rPr lang="en-US" dirty="0" smtClean="0"/>
              <a:t>, hostages were taken by </a:t>
            </a:r>
            <a:r>
              <a:rPr lang="en-US" dirty="0" err="1" smtClean="0"/>
              <a:t>Porsena</a:t>
            </a:r>
            <a:endParaRPr lang="en-US" dirty="0" smtClean="0"/>
          </a:p>
          <a:p>
            <a:r>
              <a:rPr lang="en-US" dirty="0" smtClean="0"/>
              <a:t>Cloelia fled the </a:t>
            </a:r>
            <a:r>
              <a:rPr lang="en-US" dirty="0" err="1" smtClean="0"/>
              <a:t>Clusian</a:t>
            </a:r>
            <a:r>
              <a:rPr lang="en-US" dirty="0" smtClean="0"/>
              <a:t> camp with a group</a:t>
            </a:r>
          </a:p>
          <a:p>
            <a:r>
              <a:rPr lang="en-US" dirty="0" smtClean="0"/>
              <a:t>She fled on horse and swam across the Tiber</a:t>
            </a:r>
          </a:p>
          <a:p>
            <a:r>
              <a:rPr lang="en-US" dirty="0" smtClean="0"/>
              <a:t>Romans returned her</a:t>
            </a:r>
          </a:p>
          <a:p>
            <a:r>
              <a:rPr lang="en-US" dirty="0" smtClean="0"/>
              <a:t>Allowed to free half of the hostages</a:t>
            </a:r>
          </a:p>
          <a:p>
            <a:endParaRPr lang="en-US" dirty="0" smtClean="0"/>
          </a:p>
          <a:p>
            <a:pPr marL="0" indent="0">
              <a:buNone/>
            </a:pPr>
            <a:endParaRPr lang="en-US" dirty="0" smtClean="0"/>
          </a:p>
          <a:p>
            <a:pPr marL="0" indent="0">
              <a:buNone/>
            </a:pPr>
            <a:endParaRPr lang="en-US" i="1"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0"/>
            <a:ext cx="2095500" cy="212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048500" y="2075567"/>
            <a:ext cx="2095500" cy="646331"/>
          </a:xfrm>
          <a:prstGeom prst="rect">
            <a:avLst/>
          </a:prstGeom>
        </p:spPr>
        <p:txBody>
          <a:bodyPr wrap="square">
            <a:spAutoFit/>
          </a:bodyPr>
          <a:lstStyle/>
          <a:p>
            <a:r>
              <a:rPr lang="en-US" dirty="0" smtClean="0">
                <a:solidFill>
                  <a:schemeClr val="bg1"/>
                </a:solidFill>
              </a:rPr>
              <a:t>http://en.wikipedia.org/wiki/Cloelia</a:t>
            </a:r>
            <a:endParaRPr lang="en-US" dirty="0">
              <a:solidFill>
                <a:schemeClr val="bg1"/>
              </a:solidFill>
            </a:endParaRPr>
          </a:p>
        </p:txBody>
      </p:sp>
    </p:spTree>
    <p:extLst>
      <p:ext uri="{BB962C8B-B14F-4D97-AF65-F5344CB8AC3E}">
        <p14:creationId xmlns:p14="http://schemas.microsoft.com/office/powerpoint/2010/main" val="25141356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00"/>
            </a:gs>
            <a:gs pos="39999">
              <a:srgbClr val="0A128C"/>
            </a:gs>
            <a:gs pos="70000">
              <a:srgbClr val="181CC7"/>
            </a:gs>
            <a:gs pos="100000">
              <a:srgbClr val="7005D4"/>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6">
                    <a:lumMod val="40000"/>
                    <a:lumOff val="60000"/>
                  </a:schemeClr>
                </a:solidFill>
              </a:rPr>
              <a:t>Famous women of Rome</a:t>
            </a:r>
          </a:p>
        </p:txBody>
      </p:sp>
      <p:sp>
        <p:nvSpPr>
          <p:cNvPr id="3" name="Content Placeholder 2"/>
          <p:cNvSpPr>
            <a:spLocks noGrp="1"/>
          </p:cNvSpPr>
          <p:nvPr>
            <p:ph idx="1"/>
          </p:nvPr>
        </p:nvSpPr>
        <p:spPr/>
        <p:txBody>
          <a:bodyPr>
            <a:normAutofit/>
          </a:bodyPr>
          <a:lstStyle/>
          <a:p>
            <a:pPr marL="0" indent="0">
              <a:buNone/>
            </a:pPr>
            <a:r>
              <a:rPr lang="en-US" i="1" dirty="0" err="1" smtClean="0">
                <a:solidFill>
                  <a:schemeClr val="accent5">
                    <a:lumMod val="40000"/>
                    <a:lumOff val="60000"/>
                  </a:schemeClr>
                </a:solidFill>
              </a:rPr>
              <a:t>Lucretia</a:t>
            </a:r>
            <a:endParaRPr lang="en-US" i="1" dirty="0" smtClean="0">
              <a:solidFill>
                <a:schemeClr val="accent5">
                  <a:lumMod val="40000"/>
                  <a:lumOff val="60000"/>
                </a:schemeClr>
              </a:solidFill>
            </a:endParaRPr>
          </a:p>
          <a:p>
            <a:pPr marL="0" indent="0">
              <a:buNone/>
            </a:pPr>
            <a:r>
              <a:rPr lang="en-US" dirty="0" err="1" smtClean="0">
                <a:solidFill>
                  <a:schemeClr val="accent5">
                    <a:lumMod val="40000"/>
                    <a:lumOff val="60000"/>
                  </a:schemeClr>
                </a:solidFill>
              </a:rPr>
              <a:t>Sextus</a:t>
            </a:r>
            <a:r>
              <a:rPr lang="en-US" dirty="0" smtClean="0">
                <a:solidFill>
                  <a:schemeClr val="accent5">
                    <a:lumMod val="40000"/>
                    <a:lumOff val="60000"/>
                  </a:schemeClr>
                </a:solidFill>
              </a:rPr>
              <a:t> </a:t>
            </a:r>
            <a:r>
              <a:rPr lang="en-US" dirty="0" err="1" smtClean="0">
                <a:solidFill>
                  <a:schemeClr val="accent5">
                    <a:lumMod val="40000"/>
                    <a:lumOff val="60000"/>
                  </a:schemeClr>
                </a:solidFill>
              </a:rPr>
              <a:t>Tarquinius</a:t>
            </a:r>
            <a:r>
              <a:rPr lang="en-US" dirty="0" smtClean="0">
                <a:solidFill>
                  <a:schemeClr val="accent5">
                    <a:lumMod val="40000"/>
                    <a:lumOff val="60000"/>
                  </a:schemeClr>
                </a:solidFill>
              </a:rPr>
              <a:t>, son of Lucius </a:t>
            </a:r>
            <a:r>
              <a:rPr lang="en-US" dirty="0" err="1" smtClean="0">
                <a:solidFill>
                  <a:schemeClr val="accent5">
                    <a:lumMod val="40000"/>
                    <a:lumOff val="60000"/>
                  </a:schemeClr>
                </a:solidFill>
              </a:rPr>
              <a:t>Tarquinius</a:t>
            </a:r>
            <a:r>
              <a:rPr lang="en-US" dirty="0" smtClean="0">
                <a:solidFill>
                  <a:schemeClr val="accent5">
                    <a:lumMod val="40000"/>
                    <a:lumOff val="60000"/>
                  </a:schemeClr>
                </a:solidFill>
              </a:rPr>
              <a:t> </a:t>
            </a:r>
            <a:r>
              <a:rPr lang="en-US" dirty="0" err="1" smtClean="0">
                <a:solidFill>
                  <a:schemeClr val="accent5">
                    <a:lumMod val="40000"/>
                    <a:lumOff val="60000"/>
                  </a:schemeClr>
                </a:solidFill>
              </a:rPr>
              <a:t>Superbus</a:t>
            </a:r>
            <a:r>
              <a:rPr lang="en-US" dirty="0" smtClean="0">
                <a:solidFill>
                  <a:schemeClr val="accent5">
                    <a:lumMod val="40000"/>
                    <a:lumOff val="60000"/>
                  </a:schemeClr>
                </a:solidFill>
              </a:rPr>
              <a:t>, wanted </a:t>
            </a:r>
            <a:r>
              <a:rPr lang="en-US" dirty="0" err="1" smtClean="0">
                <a:solidFill>
                  <a:schemeClr val="accent5">
                    <a:lumMod val="40000"/>
                    <a:lumOff val="60000"/>
                  </a:schemeClr>
                </a:solidFill>
              </a:rPr>
              <a:t>Lucretia</a:t>
            </a:r>
            <a:endParaRPr lang="en-US" dirty="0" smtClean="0">
              <a:solidFill>
                <a:schemeClr val="accent5">
                  <a:lumMod val="40000"/>
                  <a:lumOff val="60000"/>
                </a:schemeClr>
              </a:solidFill>
            </a:endParaRPr>
          </a:p>
          <a:p>
            <a:pPr marL="0" indent="0">
              <a:buNone/>
            </a:pPr>
            <a:r>
              <a:rPr lang="en-US" dirty="0" smtClean="0">
                <a:solidFill>
                  <a:schemeClr val="accent5">
                    <a:lumMod val="40000"/>
                    <a:lumOff val="60000"/>
                  </a:schemeClr>
                </a:solidFill>
              </a:rPr>
              <a:t>At night</a:t>
            </a:r>
            <a:r>
              <a:rPr lang="en-US" dirty="0">
                <a:solidFill>
                  <a:schemeClr val="accent5">
                    <a:lumMod val="40000"/>
                    <a:lumOff val="60000"/>
                  </a:schemeClr>
                </a:solidFill>
              </a:rPr>
              <a:t>, </a:t>
            </a:r>
            <a:r>
              <a:rPr lang="en-US" dirty="0" err="1">
                <a:solidFill>
                  <a:schemeClr val="accent5">
                    <a:lumMod val="40000"/>
                    <a:lumOff val="60000"/>
                  </a:schemeClr>
                </a:solidFill>
              </a:rPr>
              <a:t>Sextus</a:t>
            </a:r>
            <a:r>
              <a:rPr lang="en-US" dirty="0">
                <a:solidFill>
                  <a:schemeClr val="accent5">
                    <a:lumMod val="40000"/>
                    <a:lumOff val="60000"/>
                  </a:schemeClr>
                </a:solidFill>
              </a:rPr>
              <a:t> entered her </a:t>
            </a:r>
            <a:r>
              <a:rPr lang="en-US" dirty="0" smtClean="0">
                <a:solidFill>
                  <a:schemeClr val="accent5">
                    <a:lumMod val="40000"/>
                    <a:lumOff val="60000"/>
                  </a:schemeClr>
                </a:solidFill>
              </a:rPr>
              <a:t>bedroom</a:t>
            </a:r>
          </a:p>
          <a:p>
            <a:pPr marL="0" indent="0">
              <a:buNone/>
            </a:pPr>
            <a:r>
              <a:rPr lang="en-US" dirty="0">
                <a:solidFill>
                  <a:schemeClr val="accent5">
                    <a:lumMod val="40000"/>
                    <a:lumOff val="60000"/>
                  </a:schemeClr>
                </a:solidFill>
              </a:rPr>
              <a:t>H</a:t>
            </a:r>
            <a:r>
              <a:rPr lang="en-US" dirty="0" smtClean="0">
                <a:solidFill>
                  <a:schemeClr val="accent5">
                    <a:lumMod val="40000"/>
                    <a:lumOff val="60000"/>
                  </a:schemeClr>
                </a:solidFill>
              </a:rPr>
              <a:t>e gave her </a:t>
            </a:r>
            <a:r>
              <a:rPr lang="en-US" dirty="0">
                <a:solidFill>
                  <a:schemeClr val="accent5">
                    <a:lumMod val="40000"/>
                    <a:lumOff val="60000"/>
                  </a:schemeClr>
                </a:solidFill>
              </a:rPr>
              <a:t>choices: she could submit to his sexual advances and become his wife and future queen, or he would kill her and one of her </a:t>
            </a:r>
            <a:r>
              <a:rPr lang="en-US" dirty="0" smtClean="0">
                <a:solidFill>
                  <a:schemeClr val="accent5">
                    <a:lumMod val="40000"/>
                    <a:lumOff val="60000"/>
                  </a:schemeClr>
                </a:solidFill>
              </a:rPr>
              <a:t>slaves </a:t>
            </a:r>
          </a:p>
          <a:p>
            <a:pPr marL="0" indent="0">
              <a:buNone/>
            </a:pPr>
            <a:r>
              <a:rPr lang="en-US" dirty="0" smtClean="0">
                <a:solidFill>
                  <a:schemeClr val="accent5">
                    <a:lumMod val="40000"/>
                    <a:lumOff val="60000"/>
                  </a:schemeClr>
                </a:solidFill>
              </a:rPr>
              <a:t>She submitted</a:t>
            </a:r>
          </a:p>
          <a:p>
            <a:pPr marL="0" indent="0">
              <a:buNone/>
            </a:pPr>
            <a:r>
              <a:rPr lang="en-US" dirty="0" smtClean="0">
                <a:solidFill>
                  <a:schemeClr val="accent5">
                    <a:lumMod val="40000"/>
                    <a:lumOff val="60000"/>
                  </a:schemeClr>
                </a:solidFill>
              </a:rPr>
              <a:t>She drew a dagger and stabbed herself in the heart</a:t>
            </a:r>
          </a:p>
          <a:p>
            <a:endParaRPr lang="en-US" dirty="0" smtClean="0">
              <a:solidFill>
                <a:schemeClr val="accent5">
                  <a:lumMod val="40000"/>
                  <a:lumOff val="60000"/>
                </a:schemeClr>
              </a:solidFill>
            </a:endParaRPr>
          </a:p>
          <a:p>
            <a:endParaRPr lang="en-US" dirty="0" smtClean="0">
              <a:solidFill>
                <a:schemeClr val="accent5">
                  <a:lumMod val="40000"/>
                  <a:lumOff val="60000"/>
                </a:schemeClr>
              </a:solidFill>
            </a:endParaRPr>
          </a:p>
        </p:txBody>
      </p:sp>
      <p:pic>
        <p:nvPicPr>
          <p:cNvPr id="81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31377"/>
            <a:ext cx="1896034" cy="240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953000" y="31376"/>
            <a:ext cx="2286000" cy="646331"/>
          </a:xfrm>
          <a:prstGeom prst="rect">
            <a:avLst/>
          </a:prstGeom>
        </p:spPr>
        <p:txBody>
          <a:bodyPr wrap="square">
            <a:spAutoFit/>
          </a:bodyPr>
          <a:lstStyle/>
          <a:p>
            <a:r>
              <a:rPr lang="en-US" dirty="0" smtClean="0">
                <a:solidFill>
                  <a:schemeClr val="accent5">
                    <a:lumMod val="40000"/>
                    <a:lumOff val="60000"/>
                  </a:schemeClr>
                </a:solidFill>
              </a:rPr>
              <a:t>http://en.wikipedia.org/wiki/Lucretia</a:t>
            </a:r>
            <a:endParaRPr lang="en-US" dirty="0">
              <a:solidFill>
                <a:schemeClr val="accent5">
                  <a:lumMod val="40000"/>
                  <a:lumOff val="60000"/>
                </a:schemeClr>
              </a:solidFill>
            </a:endParaRPr>
          </a:p>
        </p:txBody>
      </p:sp>
    </p:spTree>
    <p:extLst>
      <p:ext uri="{BB962C8B-B14F-4D97-AF65-F5344CB8AC3E}">
        <p14:creationId xmlns:p14="http://schemas.microsoft.com/office/powerpoint/2010/main" val="85499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03D4A8"/>
            </a:gs>
            <a:gs pos="25000">
              <a:srgbClr val="21D6E0"/>
            </a:gs>
            <a:gs pos="75000">
              <a:srgbClr val="0087E6"/>
            </a:gs>
            <a:gs pos="100000">
              <a:srgbClr val="005CB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Naming Girls</a:t>
            </a:r>
            <a:endParaRPr lang="en-US" dirty="0"/>
          </a:p>
        </p:txBody>
      </p:sp>
      <p:sp>
        <p:nvSpPr>
          <p:cNvPr id="3" name="Content Placeholder 2"/>
          <p:cNvSpPr>
            <a:spLocks noGrp="1"/>
          </p:cNvSpPr>
          <p:nvPr>
            <p:ph idx="1"/>
          </p:nvPr>
        </p:nvSpPr>
        <p:spPr/>
        <p:txBody>
          <a:bodyPr>
            <a:normAutofit/>
          </a:bodyPr>
          <a:lstStyle/>
          <a:p>
            <a:r>
              <a:rPr lang="en-US" sz="3200" dirty="0" smtClean="0"/>
              <a:t>Males had 3 parts- praenomen, </a:t>
            </a:r>
            <a:r>
              <a:rPr lang="en-US" sz="3200" dirty="0" err="1" smtClean="0"/>
              <a:t>nomen</a:t>
            </a:r>
            <a:r>
              <a:rPr lang="en-US" sz="3200" dirty="0" smtClean="0"/>
              <a:t>, and cognomen</a:t>
            </a:r>
          </a:p>
          <a:p>
            <a:r>
              <a:rPr lang="en-US" sz="3200" dirty="0" smtClean="0"/>
              <a:t>Females were known by father’s </a:t>
            </a:r>
            <a:r>
              <a:rPr lang="en-US" sz="3200" dirty="0" err="1" smtClean="0"/>
              <a:t>nomen</a:t>
            </a:r>
            <a:r>
              <a:rPr lang="en-US" sz="3200" dirty="0" smtClean="0"/>
              <a:t>- feminine</a:t>
            </a:r>
            <a:r>
              <a:rPr lang="en-US" sz="3200" dirty="0"/>
              <a:t> </a:t>
            </a:r>
            <a:r>
              <a:rPr lang="en-US" sz="3200" dirty="0" smtClean="0"/>
              <a:t>and genitive cognomen (husband’s or father’s)</a:t>
            </a:r>
          </a:p>
          <a:p>
            <a:r>
              <a:rPr lang="en-US" sz="3200" dirty="0" smtClean="0"/>
              <a:t>Praenomen and agnomen were optional</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4481"/>
            <a:ext cx="1555376" cy="212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120551" y="-4481"/>
            <a:ext cx="1499449" cy="369332"/>
          </a:xfrm>
          <a:prstGeom prst="rect">
            <a:avLst/>
          </a:prstGeom>
        </p:spPr>
        <p:txBody>
          <a:bodyPr wrap="none">
            <a:spAutoFit/>
          </a:bodyPr>
          <a:lstStyle/>
          <a:p>
            <a:r>
              <a:rPr lang="en-US" dirty="0" smtClean="0"/>
              <a:t>donpedi.com</a:t>
            </a:r>
            <a:endParaRPr lang="en-US" dirty="0"/>
          </a:p>
        </p:txBody>
      </p:sp>
    </p:spTree>
    <p:extLst>
      <p:ext uri="{BB962C8B-B14F-4D97-AF65-F5344CB8AC3E}">
        <p14:creationId xmlns:p14="http://schemas.microsoft.com/office/powerpoint/2010/main" val="23327918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3399FF"/>
            </a:gs>
            <a:gs pos="38000">
              <a:schemeClr val="accent4">
                <a:lumMod val="75000"/>
              </a:schemeClr>
            </a:gs>
            <a:gs pos="16000">
              <a:srgbClr val="00CCCC"/>
            </a:gs>
            <a:gs pos="60001">
              <a:srgbClr val="2E6792"/>
            </a:gs>
            <a:gs pos="71001">
              <a:srgbClr val="3333CC"/>
            </a:gs>
            <a:gs pos="81000">
              <a:srgbClr val="1170FF"/>
            </a:gs>
            <a:gs pos="100000">
              <a:srgbClr val="006699"/>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75000"/>
                  </a:schemeClr>
                </a:solidFill>
              </a:rPr>
              <a:t>Girls VS Boys</a:t>
            </a:r>
            <a:endParaRPr lang="en-US" dirty="0">
              <a:solidFill>
                <a:schemeClr val="accent4">
                  <a:lumMod val="75000"/>
                </a:schemeClr>
              </a:solidFill>
            </a:endParaRPr>
          </a:p>
        </p:txBody>
      </p:sp>
      <p:sp>
        <p:nvSpPr>
          <p:cNvPr id="3" name="Content Placeholder 2"/>
          <p:cNvSpPr>
            <a:spLocks noGrp="1"/>
          </p:cNvSpPr>
          <p:nvPr>
            <p:ph idx="1"/>
          </p:nvPr>
        </p:nvSpPr>
        <p:spPr/>
        <p:txBody>
          <a:bodyPr/>
          <a:lstStyle/>
          <a:p>
            <a:r>
              <a:rPr lang="en-US" dirty="0" smtClean="0"/>
              <a:t>Girls and boys were taught until 7</a:t>
            </a:r>
          </a:p>
          <a:p>
            <a:r>
              <a:rPr lang="en-US" dirty="0" smtClean="0"/>
              <a:t>The boys would go to a teacher</a:t>
            </a:r>
          </a:p>
          <a:p>
            <a:r>
              <a:rPr lang="en-US" dirty="0" smtClean="0"/>
              <a:t>Also taught by father (occupational)</a:t>
            </a:r>
          </a:p>
          <a:p>
            <a:r>
              <a:rPr lang="en-US" dirty="0" smtClean="0"/>
              <a:t>Married early</a:t>
            </a:r>
          </a:p>
          <a:p>
            <a:r>
              <a:rPr lang="en-US" dirty="0" smtClean="0"/>
              <a:t>Boys had a coming of age celebration and discarded the red toga</a:t>
            </a:r>
          </a:p>
          <a:p>
            <a:r>
              <a:rPr lang="en-US" dirty="0" smtClean="0"/>
              <a:t>Nothing for girls</a:t>
            </a:r>
          </a:p>
          <a:p>
            <a:pPr marL="0" indent="0">
              <a:buNone/>
            </a:pP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4353878"/>
            <a:ext cx="3245224" cy="2312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994212" y="6059675"/>
            <a:ext cx="4572000" cy="646331"/>
          </a:xfrm>
          <a:prstGeom prst="rect">
            <a:avLst/>
          </a:prstGeom>
        </p:spPr>
        <p:txBody>
          <a:bodyPr>
            <a:spAutoFit/>
          </a:bodyPr>
          <a:lstStyle/>
          <a:p>
            <a:r>
              <a:rPr lang="en-US" dirty="0" smtClean="0">
                <a:solidFill>
                  <a:schemeClr val="bg1"/>
                </a:solidFill>
              </a:rPr>
              <a:t>http://www.historylearningsite.co.uk/roman_education.htm</a:t>
            </a:r>
            <a:endParaRPr lang="en-US" dirty="0">
              <a:solidFill>
                <a:schemeClr val="bg1"/>
              </a:solidFill>
            </a:endParaRPr>
          </a:p>
        </p:txBody>
      </p:sp>
    </p:spTree>
    <p:extLst>
      <p:ext uri="{BB962C8B-B14F-4D97-AF65-F5344CB8AC3E}">
        <p14:creationId xmlns:p14="http://schemas.microsoft.com/office/powerpoint/2010/main" val="28959921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4">
                    <a:lumMod val="40000"/>
                    <a:lumOff val="60000"/>
                  </a:schemeClr>
                </a:solidFill>
              </a:rPr>
              <a:t>Girl’s Education</a:t>
            </a:r>
            <a:endParaRPr lang="en-US" dirty="0">
              <a:solidFill>
                <a:schemeClr val="accent4">
                  <a:lumMod val="40000"/>
                  <a:lumOff val="60000"/>
                </a:schemeClr>
              </a:solidFill>
            </a:endParaRPr>
          </a:p>
        </p:txBody>
      </p:sp>
      <p:sp>
        <p:nvSpPr>
          <p:cNvPr id="3" name="Content Placeholder 2"/>
          <p:cNvSpPr>
            <a:spLocks noGrp="1"/>
          </p:cNvSpPr>
          <p:nvPr>
            <p:ph idx="1"/>
          </p:nvPr>
        </p:nvSpPr>
        <p:spPr/>
        <p:txBody>
          <a:bodyPr>
            <a:normAutofit/>
          </a:bodyPr>
          <a:lstStyle/>
          <a:p>
            <a:r>
              <a:rPr lang="en-US" sz="3200" dirty="0" smtClean="0">
                <a:solidFill>
                  <a:schemeClr val="accent4">
                    <a:lumMod val="40000"/>
                    <a:lumOff val="60000"/>
                  </a:schemeClr>
                </a:solidFill>
              </a:rPr>
              <a:t>Girls from poor families didn’t receive an education</a:t>
            </a:r>
          </a:p>
          <a:p>
            <a:r>
              <a:rPr lang="en-US" sz="3200" dirty="0" smtClean="0">
                <a:solidFill>
                  <a:schemeClr val="accent4">
                    <a:lumMod val="40000"/>
                    <a:lumOff val="60000"/>
                  </a:schemeClr>
                </a:solidFill>
              </a:rPr>
              <a:t>Rich families received one at home</a:t>
            </a:r>
          </a:p>
          <a:p>
            <a:r>
              <a:rPr lang="en-US" sz="3200" dirty="0" smtClean="0">
                <a:solidFill>
                  <a:schemeClr val="accent4">
                    <a:lumMod val="40000"/>
                    <a:lumOff val="60000"/>
                  </a:schemeClr>
                </a:solidFill>
              </a:rPr>
              <a:t>Taught how to run a good household</a:t>
            </a:r>
          </a:p>
          <a:p>
            <a:r>
              <a:rPr lang="en-US" sz="3200" dirty="0" smtClean="0">
                <a:solidFill>
                  <a:schemeClr val="accent4">
                    <a:lumMod val="40000"/>
                    <a:lumOff val="60000"/>
                  </a:schemeClr>
                </a:solidFill>
              </a:rPr>
              <a:t>How to be a good wife</a:t>
            </a:r>
          </a:p>
          <a:p>
            <a:r>
              <a:rPr lang="en-US" sz="3200" dirty="0" smtClean="0">
                <a:solidFill>
                  <a:schemeClr val="accent4">
                    <a:lumMod val="40000"/>
                    <a:lumOff val="60000"/>
                  </a:schemeClr>
                </a:solidFill>
              </a:rPr>
              <a:t>Music, sewing, and running a kitchen</a:t>
            </a:r>
            <a:endParaRPr lang="en-US" sz="3200" dirty="0">
              <a:solidFill>
                <a:schemeClr val="accent4">
                  <a:lumMod val="40000"/>
                  <a:lumOff val="60000"/>
                </a:schemeClr>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53201" y="-1"/>
            <a:ext cx="2590800" cy="19606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876800" y="-2"/>
            <a:ext cx="1676401" cy="646331"/>
          </a:xfrm>
          <a:prstGeom prst="rect">
            <a:avLst/>
          </a:prstGeom>
        </p:spPr>
        <p:txBody>
          <a:bodyPr wrap="square">
            <a:spAutoFit/>
          </a:bodyPr>
          <a:lstStyle/>
          <a:p>
            <a:r>
              <a:rPr lang="en-US" dirty="0" smtClean="0"/>
              <a:t>schoolworkhelper.net</a:t>
            </a:r>
            <a:endParaRPr lang="en-US" dirty="0"/>
          </a:p>
        </p:txBody>
      </p:sp>
    </p:spTree>
    <p:extLst>
      <p:ext uri="{BB962C8B-B14F-4D97-AF65-F5344CB8AC3E}">
        <p14:creationId xmlns:p14="http://schemas.microsoft.com/office/powerpoint/2010/main" val="3762503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wave">
          <a:fgClr>
            <a:schemeClr val="accent3"/>
          </a:fgClr>
          <a:bgClr>
            <a:schemeClr val="tx2"/>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Marriage</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The boys had to be at least 14</a:t>
            </a:r>
          </a:p>
          <a:p>
            <a:r>
              <a:rPr lang="en-US" dirty="0" smtClean="0">
                <a:solidFill>
                  <a:schemeClr val="bg1"/>
                </a:solidFill>
              </a:rPr>
              <a:t>The girls had to be 12</a:t>
            </a:r>
          </a:p>
          <a:p>
            <a:r>
              <a:rPr lang="en-US" dirty="0" smtClean="0">
                <a:solidFill>
                  <a:schemeClr val="bg1"/>
                </a:solidFill>
              </a:rPr>
              <a:t>Engagement not required</a:t>
            </a:r>
          </a:p>
          <a:p>
            <a:r>
              <a:rPr lang="en-US" dirty="0">
                <a:solidFill>
                  <a:schemeClr val="bg1"/>
                </a:solidFill>
              </a:rPr>
              <a:t>The bride's family might provide slaves, clothing, jewels, </a:t>
            </a:r>
            <a:r>
              <a:rPr lang="en-US" dirty="0" smtClean="0">
                <a:solidFill>
                  <a:schemeClr val="bg1"/>
                </a:solidFill>
              </a:rPr>
              <a:t>furniture</a:t>
            </a:r>
            <a:endParaRPr lang="en-US" dirty="0">
              <a:solidFill>
                <a:schemeClr val="bg1"/>
              </a:solidFill>
            </a:endParaRPr>
          </a:p>
          <a:p>
            <a:r>
              <a:rPr lang="en-US" dirty="0">
                <a:solidFill>
                  <a:schemeClr val="bg1"/>
                </a:solidFill>
              </a:rPr>
              <a:t>Night before wedding- girl gives her bulla</a:t>
            </a:r>
          </a:p>
          <a:p>
            <a:pPr marL="0" indent="0">
              <a:buNone/>
            </a:pPr>
            <a:r>
              <a:rPr lang="en-US" dirty="0">
                <a:solidFill>
                  <a:schemeClr val="bg1"/>
                </a:solidFill>
              </a:rPr>
              <a:t> to her father</a:t>
            </a:r>
          </a:p>
          <a:p>
            <a:r>
              <a:rPr lang="en-US" dirty="0">
                <a:solidFill>
                  <a:schemeClr val="bg1"/>
                </a:solidFill>
              </a:rPr>
              <a:t>Wedding dress was a straight tunic</a:t>
            </a:r>
          </a:p>
          <a:p>
            <a:pPr marL="0" indent="0">
              <a:buNone/>
            </a:pPr>
            <a:endParaRPr lang="en-US" dirty="0">
              <a:solidFill>
                <a:schemeClr val="bg1"/>
              </a:solidFill>
            </a:endParaRPr>
          </a:p>
          <a:p>
            <a:endParaRPr lang="en-US" dirty="0">
              <a:solidFill>
                <a:schemeClr val="bg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20485" y="0"/>
            <a:ext cx="2114550"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038414" y="1792843"/>
            <a:ext cx="1846788" cy="369332"/>
          </a:xfrm>
          <a:prstGeom prst="rect">
            <a:avLst/>
          </a:prstGeom>
        </p:spPr>
        <p:txBody>
          <a:bodyPr wrap="none">
            <a:spAutoFit/>
          </a:bodyPr>
          <a:lstStyle/>
          <a:p>
            <a:r>
              <a:rPr lang="en-US" dirty="0" smtClean="0">
                <a:solidFill>
                  <a:schemeClr val="bg1"/>
                </a:solidFill>
              </a:rPr>
              <a:t>en.wikipedia.org</a:t>
            </a:r>
            <a:endParaRPr lang="en-US" dirty="0">
              <a:solidFill>
                <a:schemeClr val="bg1"/>
              </a:solidFill>
            </a:endParaRPr>
          </a:p>
        </p:txBody>
      </p:sp>
    </p:spTree>
    <p:extLst>
      <p:ext uri="{BB962C8B-B14F-4D97-AF65-F5344CB8AC3E}">
        <p14:creationId xmlns:p14="http://schemas.microsoft.com/office/powerpoint/2010/main" val="41808376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wave">
          <a:fgClr>
            <a:schemeClr val="accent3"/>
          </a:fgClr>
          <a:bgClr>
            <a:schemeClr val="tx2"/>
          </a:bgClr>
        </a:patt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562600"/>
          </a:xfrm>
        </p:spPr>
        <p:txBody>
          <a:bodyPr>
            <a:normAutofit fontScale="92500" lnSpcReduction="10000"/>
          </a:bodyPr>
          <a:lstStyle/>
          <a:p>
            <a:r>
              <a:rPr lang="en-US" dirty="0" smtClean="0">
                <a:solidFill>
                  <a:schemeClr val="bg1"/>
                </a:solidFill>
              </a:rPr>
              <a:t>Most important was the belt in a knot of </a:t>
            </a:r>
          </a:p>
          <a:p>
            <a:pPr marL="0" indent="0">
              <a:buNone/>
            </a:pPr>
            <a:r>
              <a:rPr lang="en-US" dirty="0" err="1" smtClean="0">
                <a:solidFill>
                  <a:schemeClr val="bg1"/>
                </a:solidFill>
              </a:rPr>
              <a:t>hercules</a:t>
            </a:r>
            <a:endParaRPr lang="en-US" dirty="0" smtClean="0">
              <a:solidFill>
                <a:schemeClr val="bg1"/>
              </a:solidFill>
            </a:endParaRPr>
          </a:p>
          <a:p>
            <a:r>
              <a:rPr lang="en-US" dirty="0" smtClean="0">
                <a:solidFill>
                  <a:schemeClr val="bg1"/>
                </a:solidFill>
              </a:rPr>
              <a:t>Consent </a:t>
            </a:r>
            <a:r>
              <a:rPr lang="en-US" dirty="0">
                <a:solidFill>
                  <a:schemeClr val="bg1"/>
                </a:solidFill>
              </a:rPr>
              <a:t>had to be shown in public </a:t>
            </a:r>
            <a:r>
              <a:rPr lang="en-US" dirty="0" smtClean="0">
                <a:solidFill>
                  <a:schemeClr val="bg1"/>
                </a:solidFill>
              </a:rPr>
              <a:t>first by holding hands. </a:t>
            </a:r>
            <a:r>
              <a:rPr lang="en-US" dirty="0">
                <a:solidFill>
                  <a:schemeClr val="bg1"/>
                </a:solidFill>
              </a:rPr>
              <a:t>Consent was shown again during the wedding ceremony, and once again at the door of her new home, before she entered. </a:t>
            </a:r>
            <a:endParaRPr lang="en-US" dirty="0" smtClean="0">
              <a:solidFill>
                <a:schemeClr val="bg1"/>
              </a:solidFill>
            </a:endParaRPr>
          </a:p>
          <a:p>
            <a:r>
              <a:rPr lang="en-US" dirty="0" smtClean="0">
                <a:solidFill>
                  <a:schemeClr val="bg1"/>
                </a:solidFill>
              </a:rPr>
              <a:t>Would </a:t>
            </a:r>
            <a:r>
              <a:rPr lang="en-US" dirty="0">
                <a:solidFill>
                  <a:schemeClr val="bg1"/>
                </a:solidFill>
              </a:rPr>
              <a:t>stand before a priest, hold </a:t>
            </a:r>
            <a:r>
              <a:rPr lang="en-US" dirty="0" smtClean="0">
                <a:solidFill>
                  <a:schemeClr val="bg1"/>
                </a:solidFill>
              </a:rPr>
              <a:t>hands</a:t>
            </a:r>
            <a:endParaRPr lang="en-US" dirty="0">
              <a:solidFill>
                <a:schemeClr val="bg1"/>
              </a:solidFill>
            </a:endParaRPr>
          </a:p>
          <a:p>
            <a:r>
              <a:rPr lang="en-US" dirty="0" smtClean="0">
                <a:solidFill>
                  <a:schemeClr val="bg1"/>
                </a:solidFill>
              </a:rPr>
              <a:t>The </a:t>
            </a:r>
            <a:r>
              <a:rPr lang="en-US" dirty="0">
                <a:solidFill>
                  <a:schemeClr val="bg1"/>
                </a:solidFill>
              </a:rPr>
              <a:t>bride had to consent to the marriage during the wedding ceremony, this time by saying words of consent in public. </a:t>
            </a:r>
          </a:p>
          <a:p>
            <a:r>
              <a:rPr lang="en-US" dirty="0" smtClean="0">
                <a:solidFill>
                  <a:schemeClr val="bg1"/>
                </a:solidFill>
              </a:rPr>
              <a:t>They sat </a:t>
            </a:r>
            <a:r>
              <a:rPr lang="en-US" dirty="0">
                <a:solidFill>
                  <a:schemeClr val="bg1"/>
                </a:solidFill>
              </a:rPr>
              <a:t>on stools, facing the alter. An offering was made to the god Jupiter, which usually consisted of cake. Once the priest had made the offering, this cake was eaten by the bride and groom.</a:t>
            </a:r>
          </a:p>
          <a:p>
            <a:endParaRPr lang="en-US" dirty="0" smtClean="0">
              <a:solidFill>
                <a:schemeClr val="bg1"/>
              </a:solidFill>
            </a:endParaRPr>
          </a:p>
          <a:p>
            <a:endParaRPr lang="en-US" dirty="0">
              <a:solidFill>
                <a:schemeClr val="bg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22412"/>
            <a:ext cx="2335306" cy="1577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079823" y="1102801"/>
            <a:ext cx="1739259" cy="369332"/>
          </a:xfrm>
          <a:prstGeom prst="rect">
            <a:avLst/>
          </a:prstGeom>
        </p:spPr>
        <p:txBody>
          <a:bodyPr wrap="none">
            <a:spAutoFit/>
          </a:bodyPr>
          <a:lstStyle/>
          <a:p>
            <a:r>
              <a:rPr lang="en-US" dirty="0" smtClean="0">
                <a:solidFill>
                  <a:schemeClr val="bg1"/>
                </a:solidFill>
              </a:rPr>
              <a:t>crystalinks.com</a:t>
            </a:r>
            <a:endParaRPr lang="en-US" dirty="0">
              <a:solidFill>
                <a:schemeClr val="bg1"/>
              </a:solidFill>
            </a:endParaRPr>
          </a:p>
        </p:txBody>
      </p:sp>
    </p:spTree>
    <p:extLst>
      <p:ext uri="{BB962C8B-B14F-4D97-AF65-F5344CB8AC3E}">
        <p14:creationId xmlns:p14="http://schemas.microsoft.com/office/powerpoint/2010/main" val="3233158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pattFill prst="zigZag">
          <a:fgClr>
            <a:schemeClr val="accent1"/>
          </a:fgClr>
          <a:bgClr>
            <a:schemeClr val="accent4">
              <a:lumMod val="75000"/>
            </a:schemeClr>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Household rights</a:t>
            </a:r>
            <a:endParaRPr lang="en-US" dirty="0"/>
          </a:p>
        </p:txBody>
      </p:sp>
      <p:sp>
        <p:nvSpPr>
          <p:cNvPr id="3" name="Content Placeholder 2"/>
          <p:cNvSpPr>
            <a:spLocks noGrp="1"/>
          </p:cNvSpPr>
          <p:nvPr>
            <p:ph idx="1"/>
          </p:nvPr>
        </p:nvSpPr>
        <p:spPr/>
        <p:txBody>
          <a:bodyPr/>
          <a:lstStyle/>
          <a:p>
            <a:r>
              <a:rPr lang="en-US" dirty="0" smtClean="0"/>
              <a:t>Women took care of the household</a:t>
            </a:r>
          </a:p>
          <a:p>
            <a:r>
              <a:rPr lang="en-US" dirty="0" smtClean="0"/>
              <a:t>No rights</a:t>
            </a:r>
          </a:p>
          <a:p>
            <a:r>
              <a:rPr lang="en-US" dirty="0" smtClean="0"/>
              <a:t>Could not even make a suggestion to husband</a:t>
            </a:r>
            <a:endParaRPr lang="en-US" dirty="0"/>
          </a:p>
          <a:p>
            <a:r>
              <a:rPr lang="en-US" dirty="0" smtClean="0"/>
              <a:t>Men had complete control over her actions</a:t>
            </a:r>
          </a:p>
          <a:p>
            <a:r>
              <a:rPr lang="en-US" dirty="0" smtClean="0"/>
              <a:t>When Rome became a republic, she could suggest</a:t>
            </a:r>
          </a:p>
          <a:p>
            <a:r>
              <a:rPr lang="en-US" dirty="0"/>
              <a:t> Under the Empire, it became legal for women to own land, run businesses, free slaves, make wills, inherit wealth, and get a paid job.</a:t>
            </a:r>
            <a:endParaRPr lang="en-US" dirty="0" smtClean="0"/>
          </a:p>
          <a:p>
            <a:endParaRPr 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0" y="8965"/>
            <a:ext cx="19050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589604" y="2409265"/>
            <a:ext cx="1203791" cy="369332"/>
          </a:xfrm>
          <a:prstGeom prst="rect">
            <a:avLst/>
          </a:prstGeom>
        </p:spPr>
        <p:txBody>
          <a:bodyPr wrap="none">
            <a:spAutoFit/>
          </a:bodyPr>
          <a:lstStyle/>
          <a:p>
            <a:r>
              <a:rPr lang="en-US" dirty="0" smtClean="0"/>
              <a:t>vroma.org</a:t>
            </a:r>
            <a:endParaRPr lang="en-US" dirty="0"/>
          </a:p>
        </p:txBody>
      </p:sp>
    </p:spTree>
    <p:extLst>
      <p:ext uri="{BB962C8B-B14F-4D97-AF65-F5344CB8AC3E}">
        <p14:creationId xmlns:p14="http://schemas.microsoft.com/office/powerpoint/2010/main" val="37358117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Roman Women’s Clothes</a:t>
            </a:r>
            <a:endParaRPr lang="en-US" dirty="0"/>
          </a:p>
        </p:txBody>
      </p:sp>
      <p:pic>
        <p:nvPicPr>
          <p:cNvPr id="5125"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1828800"/>
            <a:ext cx="2819399"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019176" y="5105400"/>
            <a:ext cx="2000250" cy="954107"/>
          </a:xfrm>
          <a:prstGeom prst="rect">
            <a:avLst/>
          </a:prstGeom>
          <a:noFill/>
        </p:spPr>
        <p:txBody>
          <a:bodyPr wrap="square" rtlCol="0">
            <a:spAutoFit/>
          </a:bodyPr>
          <a:lstStyle/>
          <a:p>
            <a:r>
              <a:rPr lang="en-US" sz="2800" dirty="0" smtClean="0"/>
              <a:t>Tunica and  </a:t>
            </a:r>
            <a:r>
              <a:rPr lang="en-US" sz="2800" dirty="0" err="1"/>
              <a:t>s</a:t>
            </a:r>
            <a:r>
              <a:rPr lang="en-US" sz="2800" dirty="0" err="1" smtClean="0"/>
              <a:t>tola</a:t>
            </a:r>
            <a:endParaRPr lang="en-US" sz="2800" dirty="0"/>
          </a:p>
        </p:txBody>
      </p:sp>
      <p:sp>
        <p:nvSpPr>
          <p:cNvPr id="7" name="TextBox 6"/>
          <p:cNvSpPr txBox="1"/>
          <p:nvPr/>
        </p:nvSpPr>
        <p:spPr>
          <a:xfrm>
            <a:off x="5715000" y="1828800"/>
            <a:ext cx="2552700" cy="4154984"/>
          </a:xfrm>
          <a:prstGeom prst="rect">
            <a:avLst/>
          </a:prstGeom>
          <a:noFill/>
        </p:spPr>
        <p:txBody>
          <a:bodyPr wrap="square" rtlCol="0">
            <a:spAutoFit/>
          </a:bodyPr>
          <a:lstStyle/>
          <a:p>
            <a:r>
              <a:rPr lang="en-US" sz="2400" dirty="0" smtClean="0"/>
              <a:t>Tunica- everyday use, normally pale pink or blue</a:t>
            </a:r>
          </a:p>
          <a:p>
            <a:r>
              <a:rPr lang="en-US" sz="2400" dirty="0" err="1" smtClean="0"/>
              <a:t>Stola</a:t>
            </a:r>
            <a:r>
              <a:rPr lang="en-US" sz="2400" dirty="0" smtClean="0"/>
              <a:t>- married women , full length tunic</a:t>
            </a:r>
          </a:p>
          <a:p>
            <a:r>
              <a:rPr lang="en-US" sz="2400" dirty="0" smtClean="0"/>
              <a:t>Covered with a long cloak to appear more modest</a:t>
            </a:r>
          </a:p>
          <a:p>
            <a:r>
              <a:rPr lang="en-US" sz="2400" dirty="0" err="1" smtClean="0"/>
              <a:t>Palla</a:t>
            </a:r>
            <a:r>
              <a:rPr lang="en-US" sz="2400" dirty="0" smtClean="0"/>
              <a:t>- large shawl</a:t>
            </a:r>
            <a:endParaRPr lang="en-US" sz="2400" dirty="0"/>
          </a:p>
        </p:txBody>
      </p:sp>
      <p:pic>
        <p:nvPicPr>
          <p:cNvPr id="51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828800"/>
            <a:ext cx="1828800" cy="3254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886200" y="5082988"/>
            <a:ext cx="1828800" cy="523220"/>
          </a:xfrm>
          <a:prstGeom prst="rect">
            <a:avLst/>
          </a:prstGeom>
          <a:noFill/>
        </p:spPr>
        <p:txBody>
          <a:bodyPr wrap="square" rtlCol="0">
            <a:spAutoFit/>
          </a:bodyPr>
          <a:lstStyle/>
          <a:p>
            <a:r>
              <a:rPr lang="en-US" sz="2800" dirty="0" err="1" smtClean="0"/>
              <a:t>Palla</a:t>
            </a:r>
            <a:endParaRPr lang="en-US" sz="2800" dirty="0"/>
          </a:p>
        </p:txBody>
      </p:sp>
    </p:spTree>
    <p:extLst>
      <p:ext uri="{BB962C8B-B14F-4D97-AF65-F5344CB8AC3E}">
        <p14:creationId xmlns:p14="http://schemas.microsoft.com/office/powerpoint/2010/main" val="3331274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CCCCFF"/>
            </a:gs>
            <a:gs pos="17999">
              <a:srgbClr val="99CCFF"/>
            </a:gs>
            <a:gs pos="36000">
              <a:srgbClr val="9966FF"/>
            </a:gs>
            <a:gs pos="61000">
              <a:srgbClr val="CC99FF"/>
            </a:gs>
            <a:gs pos="82001">
              <a:srgbClr val="99CCFF"/>
            </a:gs>
            <a:gs pos="100000">
              <a:srgbClr val="CCCCFF"/>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Women’s jewelry and accessories</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048434"/>
            <a:ext cx="3372224" cy="1990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686112" y="4025151"/>
            <a:ext cx="914400" cy="369332"/>
          </a:xfrm>
          <a:prstGeom prst="rect">
            <a:avLst/>
          </a:prstGeom>
          <a:noFill/>
        </p:spPr>
        <p:txBody>
          <a:bodyPr wrap="square" rtlCol="0">
            <a:spAutoFit/>
          </a:bodyPr>
          <a:lstStyle/>
          <a:p>
            <a:r>
              <a:rPr lang="en-US" dirty="0" smtClean="0"/>
              <a:t>fibula</a:t>
            </a:r>
            <a:endParaRPr lang="en-US" dirty="0"/>
          </a:p>
        </p:txBody>
      </p:sp>
      <p:sp>
        <p:nvSpPr>
          <p:cNvPr id="5" name="TextBox 4"/>
          <p:cNvSpPr txBox="1"/>
          <p:nvPr/>
        </p:nvSpPr>
        <p:spPr>
          <a:xfrm>
            <a:off x="5791200" y="2048434"/>
            <a:ext cx="3124200" cy="1477328"/>
          </a:xfrm>
          <a:prstGeom prst="rect">
            <a:avLst/>
          </a:prstGeom>
          <a:noFill/>
        </p:spPr>
        <p:txBody>
          <a:bodyPr wrap="square" rtlCol="0">
            <a:spAutoFit/>
          </a:bodyPr>
          <a:lstStyle/>
          <a:p>
            <a:r>
              <a:rPr lang="en-US" dirty="0" smtClean="0"/>
              <a:t>Fibula- a pin</a:t>
            </a:r>
          </a:p>
          <a:p>
            <a:r>
              <a:rPr lang="en-US" dirty="0" smtClean="0"/>
              <a:t>Parasol- like an umbrella, popular after the republic</a:t>
            </a:r>
          </a:p>
          <a:p>
            <a:r>
              <a:rPr lang="en-US" dirty="0" smtClean="0"/>
              <a:t>All common jewelry was popular</a:t>
            </a:r>
            <a:endParaRPr lang="en-US"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386263"/>
            <a:ext cx="23812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033369" y="6335806"/>
            <a:ext cx="1228912" cy="381000"/>
          </a:xfrm>
          <a:prstGeom prst="rect">
            <a:avLst/>
          </a:prstGeom>
          <a:noFill/>
        </p:spPr>
        <p:txBody>
          <a:bodyPr wrap="square" rtlCol="0">
            <a:spAutoFit/>
          </a:bodyPr>
          <a:lstStyle/>
          <a:p>
            <a:r>
              <a:rPr lang="en-US" dirty="0" smtClean="0"/>
              <a:t>parasol</a:t>
            </a:r>
            <a:endParaRPr lang="en-US" dirty="0"/>
          </a:p>
        </p:txBody>
      </p:sp>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9988" y="2048433"/>
            <a:ext cx="1851212" cy="1990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30488" y="4047561"/>
            <a:ext cx="1470212" cy="369332"/>
          </a:xfrm>
          <a:prstGeom prst="rect">
            <a:avLst/>
          </a:prstGeom>
          <a:noFill/>
        </p:spPr>
        <p:txBody>
          <a:bodyPr wrap="square" rtlCol="0">
            <a:spAutoFit/>
          </a:bodyPr>
          <a:lstStyle/>
          <a:p>
            <a:r>
              <a:rPr lang="en-US" dirty="0" smtClean="0"/>
              <a:t>Roman ring</a:t>
            </a:r>
            <a:endParaRPr lang="en-US" dirty="0"/>
          </a:p>
        </p:txBody>
      </p:sp>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4712" y="4371975"/>
            <a:ext cx="236220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443568" y="6300787"/>
            <a:ext cx="1844488" cy="383619"/>
          </a:xfrm>
          <a:prstGeom prst="rect">
            <a:avLst/>
          </a:prstGeom>
          <a:noFill/>
        </p:spPr>
        <p:txBody>
          <a:bodyPr wrap="square" rtlCol="0">
            <a:spAutoFit/>
          </a:bodyPr>
          <a:lstStyle/>
          <a:p>
            <a:r>
              <a:rPr lang="en-US" dirty="0" smtClean="0"/>
              <a:t>Roman necklace</a:t>
            </a:r>
            <a:endParaRPr lang="en-US" dirty="0"/>
          </a:p>
        </p:txBody>
      </p:sp>
    </p:spTree>
    <p:extLst>
      <p:ext uri="{BB962C8B-B14F-4D97-AF65-F5344CB8AC3E}">
        <p14:creationId xmlns:p14="http://schemas.microsoft.com/office/powerpoint/2010/main" val="38740753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297</TotalTime>
  <Words>615</Words>
  <Application>Microsoft Office PowerPoint</Application>
  <PresentationFormat>On-screen Show (4:3)</PresentationFormat>
  <Paragraphs>96</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Flow</vt:lpstr>
      <vt:lpstr>Roles of Women</vt:lpstr>
      <vt:lpstr>Naming Girls</vt:lpstr>
      <vt:lpstr>Girls VS Boys</vt:lpstr>
      <vt:lpstr>Girl’s Education</vt:lpstr>
      <vt:lpstr>Marriage</vt:lpstr>
      <vt:lpstr>PowerPoint Presentation</vt:lpstr>
      <vt:lpstr>Household rights</vt:lpstr>
      <vt:lpstr>Roman Women’s Clothes</vt:lpstr>
      <vt:lpstr>Women’s jewelry and accessories</vt:lpstr>
      <vt:lpstr>Jobs of the woman</vt:lpstr>
      <vt:lpstr>Ideal roman woman</vt:lpstr>
      <vt:lpstr>Famous women of Rome</vt:lpstr>
      <vt:lpstr>Famous women of Rome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Roles of Women</dc:title>
  <dc:creator>Dana</dc:creator>
  <cp:lastModifiedBy>youngch</cp:lastModifiedBy>
  <cp:revision>22</cp:revision>
  <dcterms:created xsi:type="dcterms:W3CDTF">2011-11-27T17:11:33Z</dcterms:created>
  <dcterms:modified xsi:type="dcterms:W3CDTF">2011-11-29T12:58:34Z</dcterms:modified>
</cp:coreProperties>
</file>